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1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04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6" r:id="rId50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2"/>
      <p:italic r:id="rId53"/>
    </p:embeddedFont>
    <p:embeddedFont>
      <p:font typeface="Montserrat" panose="020B0604020202020204" charset="0"/>
      <p:regular r:id="rId54"/>
      <p:bold r:id="rId55"/>
    </p:embeddedFont>
    <p:embeddedFont>
      <p:font typeface="Palatino Linotype" panose="02040502050505030304" pitchFamily="18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  <p:embeddedFont>
      <p:font typeface="SimSun" panose="02010600030101010101" pitchFamily="2" charset="-122"/>
      <p:regular r:id="rId68"/>
    </p:embeddedFont>
    <p:embeddedFont>
      <p:font typeface="Source Sans Pro" panose="020B0604020202020204" charset="0"/>
      <p:regular r:id="rId69"/>
      <p:bold r:id="rId70"/>
      <p:italic r:id="rId71"/>
      <p:boldItalic r:id="rId72"/>
    </p:embeddedFont>
    <p:embeddedFont>
      <p:font typeface="Muli" panose="020B0604020202020204" charset="0"/>
      <p:regular r:id="rId73"/>
      <p:bold r:id="rId74"/>
      <p:italic r:id="rId75"/>
      <p:boldItalic r:id="rId76"/>
    </p:embeddedFont>
    <p:embeddedFont>
      <p:font typeface="ＭＳ Ｐゴシック" panose="020B0600070205080204" pitchFamily="34" charset="-128"/>
      <p:regular r:id="rId77"/>
    </p:embeddedFont>
    <p:embeddedFont>
      <p:font typeface="Yu Mincho" panose="02020400000000000000" pitchFamily="18" charset="-128"/>
      <p:regular r:id="rId78"/>
    </p:embeddedFont>
    <p:embeddedFont>
      <p:font typeface="Georgia" panose="02040502050405020303" pitchFamily="18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4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5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864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870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32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7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66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130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253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~7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4642482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22224" y="3907444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66576" y="2632916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41666" y="3930993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68467" y="4502772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67235" y="3025387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68467" y="302457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43" y="2686323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15845" y="4481011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41666" y="2632916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5" y="209895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2" y="2080959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45" y="3567812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99" y="3562698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887059" y="3562698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91295" y="3907444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128138"/>
            <a:ext cx="1326003" cy="13900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8389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71" y="2535279"/>
            <a:ext cx="1321312" cy="177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62117"/>
            <a:ext cx="1328462" cy="17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0" y="1406783"/>
            <a:ext cx="1328462" cy="1766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29" y="2535279"/>
            <a:ext cx="1328462" cy="1766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95" y="77933"/>
            <a:ext cx="1333610" cy="1773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31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54002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V-Model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79" y="1220952"/>
            <a:ext cx="6252806" cy="38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6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4968875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Tool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596900" y="2469267"/>
            <a:ext cx="64516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</a:t>
            </a:r>
            <a:r>
              <a:rPr lang="en-US" b="1" dirty="0">
                <a:solidFill>
                  <a:schemeClr val="tx1"/>
                </a:solidFill>
              </a:rPr>
              <a:t>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Google Chrome 54.0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Mozilla Firefox 49.0.2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  <a:endParaRPr lang="en-US" sz="20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522385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2211585"/>
            <a:ext cx="6222475" cy="2807892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1253987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820" y="2290169"/>
            <a:ext cx="4698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Project Schedule,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16795" y="3393877"/>
            <a:ext cx="6827205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Acceptance Test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Criteria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Risks 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to be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tested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Responsibilities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Environment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5"/>
            <a:r>
              <a:rPr lang="en-US" dirty="0" smtClean="0">
                <a:solidFill>
                  <a:schemeClr val="bg1"/>
                </a:solidFill>
              </a:rPr>
              <a:t>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8353" y="2087662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Create Test Case</a:t>
            </a:r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Create </a:t>
            </a:r>
            <a:r>
              <a:rPr lang="en-US" sz="2000" b="1" dirty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627416" y="2150792"/>
            <a:ext cx="3771900" cy="1517650"/>
            <a:chOff x="2615119" y="3454400"/>
            <a:chExt cx="4076192" cy="1640652"/>
          </a:xfrm>
        </p:grpSpPr>
        <p:sp>
          <p:nvSpPr>
            <p:cNvPr id="85" name="Rectangle 84"/>
            <p:cNvSpPr/>
            <p:nvPr/>
          </p:nvSpPr>
          <p:spPr>
            <a:xfrm>
              <a:off x="3162385" y="3454400"/>
              <a:ext cx="3528926" cy="952471"/>
            </a:xfrm>
            <a:prstGeom prst="rect">
              <a:avLst/>
            </a:prstGeom>
            <a:gradFill flip="none" rotWithShape="1">
              <a:gsLst>
                <a:gs pos="10000">
                  <a:srgbClr val="2BD0D4">
                    <a:shade val="30000"/>
                    <a:satMod val="115000"/>
                    <a:lumMod val="80000"/>
                  </a:srgbClr>
                </a:gs>
                <a:gs pos="50000">
                  <a:srgbClr val="2BD0D4">
                    <a:shade val="67500"/>
                    <a:satMod val="115000"/>
                  </a:srgbClr>
                </a:gs>
                <a:gs pos="100000">
                  <a:srgbClr val="2BD0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349079">
              <a:off x="2615119" y="3759107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813028" y="3016608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2" name="Freeform 61"/>
          <p:cNvSpPr/>
          <p:nvPr/>
        </p:nvSpPr>
        <p:spPr>
          <a:xfrm>
            <a:off x="3133828" y="1715817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2BD0D4"/>
          </a:solidFill>
          <a:ln w="1016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52766" y="2590530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TextBox 20"/>
          <p:cNvSpPr txBox="1"/>
          <p:nvPr/>
        </p:nvSpPr>
        <p:spPr>
          <a:xfrm>
            <a:off x="3340539" y="208346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2434221" y="2980083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25825" y="3125194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47246" y="3459262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29079" y="384915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03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005835" y="4063730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728983" y="2144172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3727826" y="2343369"/>
            <a:ext cx="2598738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Unit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 Case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4863"/>
            <a:ext cx="7493397" cy="3557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435099" y="4469209"/>
            <a:ext cx="38862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Integration Test Case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Execute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24460" y="2556112"/>
            <a:ext cx="1984375" cy="98742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008835" y="2056050"/>
            <a:ext cx="990600" cy="1485900"/>
          </a:xfrm>
          <a:custGeom>
            <a:avLst/>
            <a:gdLst>
              <a:gd name="connsiteX0" fmla="*/ 0 w 990600"/>
              <a:gd name="connsiteY0" fmla="*/ 487680 h 1485900"/>
              <a:gd name="connsiteX1" fmla="*/ 0 w 990600"/>
              <a:gd name="connsiteY1" fmla="*/ 1485900 h 1485900"/>
              <a:gd name="connsiteX2" fmla="*/ 990600 w 990600"/>
              <a:gd name="connsiteY2" fmla="*/ 982980 h 1485900"/>
              <a:gd name="connsiteX3" fmla="*/ 990600 w 990600"/>
              <a:gd name="connsiteY3" fmla="*/ 0 h 1485900"/>
              <a:gd name="connsiteX4" fmla="*/ 0 w 990600"/>
              <a:gd name="connsiteY4" fmla="*/ 487680 h 1485900"/>
              <a:gd name="connsiteX0" fmla="*/ 0 w 990600"/>
              <a:gd name="connsiteY0" fmla="*/ 497205 h 1495425"/>
              <a:gd name="connsiteX1" fmla="*/ 0 w 990600"/>
              <a:gd name="connsiteY1" fmla="*/ 1495425 h 1495425"/>
              <a:gd name="connsiteX2" fmla="*/ 990600 w 990600"/>
              <a:gd name="connsiteY2" fmla="*/ 992505 h 1495425"/>
              <a:gd name="connsiteX3" fmla="*/ 990600 w 990600"/>
              <a:gd name="connsiteY3" fmla="*/ 0 h 1495425"/>
              <a:gd name="connsiteX4" fmla="*/ 0 w 990600"/>
              <a:gd name="connsiteY4" fmla="*/ 497205 h 1495425"/>
              <a:gd name="connsiteX0" fmla="*/ 0 w 990600"/>
              <a:gd name="connsiteY0" fmla="*/ 497205 h 1485900"/>
              <a:gd name="connsiteX1" fmla="*/ 0 w 990600"/>
              <a:gd name="connsiteY1" fmla="*/ 1485900 h 1485900"/>
              <a:gd name="connsiteX2" fmla="*/ 990600 w 990600"/>
              <a:gd name="connsiteY2" fmla="*/ 992505 h 1485900"/>
              <a:gd name="connsiteX3" fmla="*/ 990600 w 990600"/>
              <a:gd name="connsiteY3" fmla="*/ 0 h 1485900"/>
              <a:gd name="connsiteX4" fmla="*/ 0 w 990600"/>
              <a:gd name="connsiteY4" fmla="*/ 497205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485900">
                <a:moveTo>
                  <a:pt x="0" y="497205"/>
                </a:moveTo>
                <a:lnTo>
                  <a:pt x="0" y="1485900"/>
                </a:lnTo>
                <a:lnTo>
                  <a:pt x="990600" y="992505"/>
                </a:lnTo>
                <a:lnTo>
                  <a:pt x="990600" y="0"/>
                </a:lnTo>
                <a:lnTo>
                  <a:pt x="0" y="497205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99435" y="2056050"/>
            <a:ext cx="993775" cy="99377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993210" y="1563925"/>
            <a:ext cx="998538" cy="1485900"/>
          </a:xfrm>
          <a:custGeom>
            <a:avLst/>
            <a:gdLst>
              <a:gd name="connsiteX0" fmla="*/ 0 w 996950"/>
              <a:gd name="connsiteY0" fmla="*/ 476250 h 1479550"/>
              <a:gd name="connsiteX1" fmla="*/ 0 w 996950"/>
              <a:gd name="connsiteY1" fmla="*/ 1479550 h 1479550"/>
              <a:gd name="connsiteX2" fmla="*/ 996950 w 996950"/>
              <a:gd name="connsiteY2" fmla="*/ 971550 h 1479550"/>
              <a:gd name="connsiteX3" fmla="*/ 996950 w 996950"/>
              <a:gd name="connsiteY3" fmla="*/ 0 h 1479550"/>
              <a:gd name="connsiteX4" fmla="*/ 0 w 996950"/>
              <a:gd name="connsiteY4" fmla="*/ 476250 h 1479550"/>
              <a:gd name="connsiteX0" fmla="*/ 0 w 996950"/>
              <a:gd name="connsiteY0" fmla="*/ 476250 h 1472406"/>
              <a:gd name="connsiteX1" fmla="*/ 2382 w 996950"/>
              <a:gd name="connsiteY1" fmla="*/ 1472406 h 1472406"/>
              <a:gd name="connsiteX2" fmla="*/ 996950 w 996950"/>
              <a:gd name="connsiteY2" fmla="*/ 971550 h 1472406"/>
              <a:gd name="connsiteX3" fmla="*/ 996950 w 996950"/>
              <a:gd name="connsiteY3" fmla="*/ 0 h 1472406"/>
              <a:gd name="connsiteX4" fmla="*/ 0 w 996950"/>
              <a:gd name="connsiteY4" fmla="*/ 476250 h 1472406"/>
              <a:gd name="connsiteX0" fmla="*/ 0 w 996950"/>
              <a:gd name="connsiteY0" fmla="*/ 476250 h 1474787"/>
              <a:gd name="connsiteX1" fmla="*/ 1 w 996950"/>
              <a:gd name="connsiteY1" fmla="*/ 1474787 h 1474787"/>
              <a:gd name="connsiteX2" fmla="*/ 996950 w 996950"/>
              <a:gd name="connsiteY2" fmla="*/ 971550 h 1474787"/>
              <a:gd name="connsiteX3" fmla="*/ 996950 w 996950"/>
              <a:gd name="connsiteY3" fmla="*/ 0 h 1474787"/>
              <a:gd name="connsiteX4" fmla="*/ 0 w 996950"/>
              <a:gd name="connsiteY4" fmla="*/ 476250 h 1474787"/>
              <a:gd name="connsiteX0" fmla="*/ 2381 w 996949"/>
              <a:gd name="connsiteY0" fmla="*/ 483394 h 1474787"/>
              <a:gd name="connsiteX1" fmla="*/ 0 w 996949"/>
              <a:gd name="connsiteY1" fmla="*/ 1474787 h 1474787"/>
              <a:gd name="connsiteX2" fmla="*/ 996949 w 996949"/>
              <a:gd name="connsiteY2" fmla="*/ 971550 h 1474787"/>
              <a:gd name="connsiteX3" fmla="*/ 996949 w 996949"/>
              <a:gd name="connsiteY3" fmla="*/ 0 h 1474787"/>
              <a:gd name="connsiteX4" fmla="*/ 2381 w 996949"/>
              <a:gd name="connsiteY4" fmla="*/ 483394 h 1474787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4763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4763 w 999330"/>
              <a:gd name="connsiteY4" fmla="*/ 495300 h 1486693"/>
              <a:gd name="connsiteX0" fmla="*/ 2382 w 999330"/>
              <a:gd name="connsiteY0" fmla="*/ 497682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7682 h 1486693"/>
              <a:gd name="connsiteX0" fmla="*/ 0 w 1001711"/>
              <a:gd name="connsiteY0" fmla="*/ 492920 h 1486693"/>
              <a:gd name="connsiteX1" fmla="*/ 2381 w 1001711"/>
              <a:gd name="connsiteY1" fmla="*/ 1486693 h 1486693"/>
              <a:gd name="connsiteX2" fmla="*/ 999330 w 1001711"/>
              <a:gd name="connsiteY2" fmla="*/ 983456 h 1486693"/>
              <a:gd name="connsiteX3" fmla="*/ 1001711 w 1001711"/>
              <a:gd name="connsiteY3" fmla="*/ 0 h 1486693"/>
              <a:gd name="connsiteX4" fmla="*/ 0 w 1001711"/>
              <a:gd name="connsiteY4" fmla="*/ 492920 h 1486693"/>
              <a:gd name="connsiteX0" fmla="*/ 0 w 1004092"/>
              <a:gd name="connsiteY0" fmla="*/ 492920 h 1486693"/>
              <a:gd name="connsiteX1" fmla="*/ 4762 w 1004092"/>
              <a:gd name="connsiteY1" fmla="*/ 1486693 h 1486693"/>
              <a:gd name="connsiteX2" fmla="*/ 1001711 w 1004092"/>
              <a:gd name="connsiteY2" fmla="*/ 983456 h 1486693"/>
              <a:gd name="connsiteX3" fmla="*/ 1004092 w 1004092"/>
              <a:gd name="connsiteY3" fmla="*/ 0 h 1486693"/>
              <a:gd name="connsiteX4" fmla="*/ 0 w 1004092"/>
              <a:gd name="connsiteY4" fmla="*/ 492920 h 1486693"/>
              <a:gd name="connsiteX0" fmla="*/ 2382 w 999330"/>
              <a:gd name="connsiteY0" fmla="*/ 490539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0539 h 148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30" h="1486693">
                <a:moveTo>
                  <a:pt x="2382" y="490539"/>
                </a:moveTo>
                <a:cubicBezTo>
                  <a:pt x="2382" y="823385"/>
                  <a:pt x="0" y="1153847"/>
                  <a:pt x="0" y="1486693"/>
                </a:cubicBezTo>
                <a:lnTo>
                  <a:pt x="996949" y="983456"/>
                </a:lnTo>
                <a:cubicBezTo>
                  <a:pt x="997743" y="655637"/>
                  <a:pt x="998536" y="327819"/>
                  <a:pt x="999330" y="0"/>
                </a:cubicBezTo>
                <a:lnTo>
                  <a:pt x="2382" y="490539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 flipH="1" flipV="1">
            <a:off x="2007519" y="3046993"/>
            <a:ext cx="4968080" cy="1980406"/>
            <a:chOff x="2092325" y="4231165"/>
            <a:chExt cx="4968080" cy="1980406"/>
          </a:xfrm>
          <a:solidFill>
            <a:srgbClr val="FF2E5B"/>
          </a:solidFill>
        </p:grpSpPr>
        <p:sp>
          <p:nvSpPr>
            <p:cNvPr id="78" name="Rectangle 77"/>
            <p:cNvSpPr/>
            <p:nvPr/>
          </p:nvSpPr>
          <p:spPr>
            <a:xfrm>
              <a:off x="2092325" y="5224146"/>
              <a:ext cx="1984376" cy="987425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4076700" y="4724400"/>
              <a:ext cx="990600" cy="1485900"/>
            </a:xfrm>
            <a:custGeom>
              <a:avLst/>
              <a:gdLst>
                <a:gd name="connsiteX0" fmla="*/ 0 w 990600"/>
                <a:gd name="connsiteY0" fmla="*/ 487680 h 1485900"/>
                <a:gd name="connsiteX1" fmla="*/ 0 w 990600"/>
                <a:gd name="connsiteY1" fmla="*/ 1485900 h 1485900"/>
                <a:gd name="connsiteX2" fmla="*/ 990600 w 990600"/>
                <a:gd name="connsiteY2" fmla="*/ 982980 h 1485900"/>
                <a:gd name="connsiteX3" fmla="*/ 990600 w 990600"/>
                <a:gd name="connsiteY3" fmla="*/ 0 h 1485900"/>
                <a:gd name="connsiteX4" fmla="*/ 0 w 990600"/>
                <a:gd name="connsiteY4" fmla="*/ 487680 h 1485900"/>
                <a:gd name="connsiteX0" fmla="*/ 0 w 990600"/>
                <a:gd name="connsiteY0" fmla="*/ 497205 h 1495425"/>
                <a:gd name="connsiteX1" fmla="*/ 0 w 990600"/>
                <a:gd name="connsiteY1" fmla="*/ 1495425 h 1495425"/>
                <a:gd name="connsiteX2" fmla="*/ 990600 w 990600"/>
                <a:gd name="connsiteY2" fmla="*/ 992505 h 1495425"/>
                <a:gd name="connsiteX3" fmla="*/ 990600 w 990600"/>
                <a:gd name="connsiteY3" fmla="*/ 0 h 1495425"/>
                <a:gd name="connsiteX4" fmla="*/ 0 w 990600"/>
                <a:gd name="connsiteY4" fmla="*/ 497205 h 1495425"/>
                <a:gd name="connsiteX0" fmla="*/ 0 w 990600"/>
                <a:gd name="connsiteY0" fmla="*/ 497205 h 1485900"/>
                <a:gd name="connsiteX1" fmla="*/ 0 w 990600"/>
                <a:gd name="connsiteY1" fmla="*/ 1485900 h 1485900"/>
                <a:gd name="connsiteX2" fmla="*/ 990600 w 990600"/>
                <a:gd name="connsiteY2" fmla="*/ 992505 h 1485900"/>
                <a:gd name="connsiteX3" fmla="*/ 990600 w 990600"/>
                <a:gd name="connsiteY3" fmla="*/ 0 h 1485900"/>
                <a:gd name="connsiteX4" fmla="*/ 0 w 990600"/>
                <a:gd name="connsiteY4" fmla="*/ 4972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1485900">
                  <a:moveTo>
                    <a:pt x="0" y="497205"/>
                  </a:moveTo>
                  <a:lnTo>
                    <a:pt x="0" y="1485900"/>
                  </a:lnTo>
                  <a:lnTo>
                    <a:pt x="990600" y="992505"/>
                  </a:lnTo>
                  <a:lnTo>
                    <a:pt x="990600" y="0"/>
                  </a:lnTo>
                  <a:lnTo>
                    <a:pt x="0" y="497205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067300" y="4724400"/>
              <a:ext cx="993458" cy="993458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061075" y="4231165"/>
              <a:ext cx="999330" cy="1486693"/>
            </a:xfrm>
            <a:custGeom>
              <a:avLst/>
              <a:gdLst>
                <a:gd name="connsiteX0" fmla="*/ 0 w 996950"/>
                <a:gd name="connsiteY0" fmla="*/ 476250 h 1479550"/>
                <a:gd name="connsiteX1" fmla="*/ 0 w 996950"/>
                <a:gd name="connsiteY1" fmla="*/ 1479550 h 1479550"/>
                <a:gd name="connsiteX2" fmla="*/ 996950 w 996950"/>
                <a:gd name="connsiteY2" fmla="*/ 971550 h 1479550"/>
                <a:gd name="connsiteX3" fmla="*/ 996950 w 996950"/>
                <a:gd name="connsiteY3" fmla="*/ 0 h 1479550"/>
                <a:gd name="connsiteX4" fmla="*/ 0 w 996950"/>
                <a:gd name="connsiteY4" fmla="*/ 476250 h 1479550"/>
                <a:gd name="connsiteX0" fmla="*/ 0 w 996950"/>
                <a:gd name="connsiteY0" fmla="*/ 476250 h 1472406"/>
                <a:gd name="connsiteX1" fmla="*/ 2382 w 996950"/>
                <a:gd name="connsiteY1" fmla="*/ 1472406 h 1472406"/>
                <a:gd name="connsiteX2" fmla="*/ 996950 w 996950"/>
                <a:gd name="connsiteY2" fmla="*/ 971550 h 1472406"/>
                <a:gd name="connsiteX3" fmla="*/ 996950 w 996950"/>
                <a:gd name="connsiteY3" fmla="*/ 0 h 1472406"/>
                <a:gd name="connsiteX4" fmla="*/ 0 w 996950"/>
                <a:gd name="connsiteY4" fmla="*/ 476250 h 1472406"/>
                <a:gd name="connsiteX0" fmla="*/ 0 w 996950"/>
                <a:gd name="connsiteY0" fmla="*/ 476250 h 1474787"/>
                <a:gd name="connsiteX1" fmla="*/ 1 w 996950"/>
                <a:gd name="connsiteY1" fmla="*/ 1474787 h 1474787"/>
                <a:gd name="connsiteX2" fmla="*/ 996950 w 996950"/>
                <a:gd name="connsiteY2" fmla="*/ 971550 h 1474787"/>
                <a:gd name="connsiteX3" fmla="*/ 996950 w 996950"/>
                <a:gd name="connsiteY3" fmla="*/ 0 h 1474787"/>
                <a:gd name="connsiteX4" fmla="*/ 0 w 996950"/>
                <a:gd name="connsiteY4" fmla="*/ 476250 h 1474787"/>
                <a:gd name="connsiteX0" fmla="*/ 2381 w 996949"/>
                <a:gd name="connsiteY0" fmla="*/ 483394 h 1474787"/>
                <a:gd name="connsiteX1" fmla="*/ 0 w 996949"/>
                <a:gd name="connsiteY1" fmla="*/ 1474787 h 1474787"/>
                <a:gd name="connsiteX2" fmla="*/ 996949 w 996949"/>
                <a:gd name="connsiteY2" fmla="*/ 971550 h 1474787"/>
                <a:gd name="connsiteX3" fmla="*/ 996949 w 996949"/>
                <a:gd name="connsiteY3" fmla="*/ 0 h 1474787"/>
                <a:gd name="connsiteX4" fmla="*/ 2381 w 996949"/>
                <a:gd name="connsiteY4" fmla="*/ 483394 h 1474787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4763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4763 w 999330"/>
                <a:gd name="connsiteY4" fmla="*/ 495300 h 1486693"/>
                <a:gd name="connsiteX0" fmla="*/ 2382 w 999330"/>
                <a:gd name="connsiteY0" fmla="*/ 497682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7682 h 1486693"/>
                <a:gd name="connsiteX0" fmla="*/ 0 w 1001711"/>
                <a:gd name="connsiteY0" fmla="*/ 492920 h 1486693"/>
                <a:gd name="connsiteX1" fmla="*/ 2381 w 1001711"/>
                <a:gd name="connsiteY1" fmla="*/ 1486693 h 1486693"/>
                <a:gd name="connsiteX2" fmla="*/ 999330 w 1001711"/>
                <a:gd name="connsiteY2" fmla="*/ 983456 h 1486693"/>
                <a:gd name="connsiteX3" fmla="*/ 1001711 w 1001711"/>
                <a:gd name="connsiteY3" fmla="*/ 0 h 1486693"/>
                <a:gd name="connsiteX4" fmla="*/ 0 w 1001711"/>
                <a:gd name="connsiteY4" fmla="*/ 492920 h 1486693"/>
                <a:gd name="connsiteX0" fmla="*/ 0 w 1004092"/>
                <a:gd name="connsiteY0" fmla="*/ 492920 h 1486693"/>
                <a:gd name="connsiteX1" fmla="*/ 4762 w 1004092"/>
                <a:gd name="connsiteY1" fmla="*/ 1486693 h 1486693"/>
                <a:gd name="connsiteX2" fmla="*/ 1001711 w 1004092"/>
                <a:gd name="connsiteY2" fmla="*/ 983456 h 1486693"/>
                <a:gd name="connsiteX3" fmla="*/ 1004092 w 1004092"/>
                <a:gd name="connsiteY3" fmla="*/ 0 h 1486693"/>
                <a:gd name="connsiteX4" fmla="*/ 0 w 1004092"/>
                <a:gd name="connsiteY4" fmla="*/ 492920 h 1486693"/>
                <a:gd name="connsiteX0" fmla="*/ 2382 w 999330"/>
                <a:gd name="connsiteY0" fmla="*/ 490539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0539 h 148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330" h="1486693">
                  <a:moveTo>
                    <a:pt x="2382" y="490539"/>
                  </a:moveTo>
                  <a:cubicBezTo>
                    <a:pt x="2382" y="823385"/>
                    <a:pt x="0" y="1153847"/>
                    <a:pt x="0" y="1486693"/>
                  </a:cubicBezTo>
                  <a:lnTo>
                    <a:pt x="996949" y="983456"/>
                  </a:lnTo>
                  <a:cubicBezTo>
                    <a:pt x="997743" y="655637"/>
                    <a:pt x="998536" y="327819"/>
                    <a:pt x="999330" y="0"/>
                  </a:cubicBezTo>
                  <a:lnTo>
                    <a:pt x="2382" y="490539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1" name="TextBox 33"/>
          <p:cNvSpPr txBox="1"/>
          <p:nvPr/>
        </p:nvSpPr>
        <p:spPr>
          <a:xfrm>
            <a:off x="4104085" y="2432287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A648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</a:p>
        </p:txBody>
      </p:sp>
      <p:sp>
        <p:nvSpPr>
          <p:cNvPr id="44" name="TextBox 36"/>
          <p:cNvSpPr txBox="1"/>
          <p:nvPr/>
        </p:nvSpPr>
        <p:spPr>
          <a:xfrm>
            <a:off x="4094533" y="3464042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AC002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4400" b="1" dirty="0">
              <a:solidFill>
                <a:srgbClr val="AC002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142308" y="3092716"/>
            <a:ext cx="171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Tester 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Integration </a:t>
            </a:r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Test System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2361128" y="4036772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EE0033">
                  <a:shade val="30000"/>
                  <a:satMod val="115000"/>
                </a:srgbClr>
              </a:gs>
              <a:gs pos="50000">
                <a:srgbClr val="EE0033">
                  <a:shade val="67500"/>
                  <a:satMod val="115000"/>
                  <a:alpha val="90000"/>
                </a:srgbClr>
              </a:gs>
              <a:gs pos="100000">
                <a:srgbClr val="EE0033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280911" y="2079427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0D86B7">
                  <a:shade val="30000"/>
                  <a:satMod val="115000"/>
                </a:srgbClr>
              </a:gs>
              <a:gs pos="50000">
                <a:srgbClr val="0D86B7">
                  <a:shade val="67500"/>
                  <a:satMod val="115000"/>
                  <a:alpha val="90000"/>
                </a:srgbClr>
              </a:gs>
              <a:gs pos="100000">
                <a:srgbClr val="0D86B7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353448" y="326228"/>
            <a:ext cx="492125" cy="365124"/>
            <a:chOff x="152400" y="3631391"/>
            <a:chExt cx="1545996" cy="1149322"/>
          </a:xfrm>
        </p:grpSpPr>
        <p:sp>
          <p:nvSpPr>
            <p:cNvPr id="68" name="Round Same Side Corner Rectangle 67"/>
            <p:cNvSpPr/>
            <p:nvPr/>
          </p:nvSpPr>
          <p:spPr>
            <a:xfrm rot="18746023" flipV="1">
              <a:off x="1177095" y="4259412"/>
              <a:ext cx="149912" cy="89269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2400" y="3631391"/>
              <a:ext cx="912635" cy="914462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158602" y="2743675"/>
            <a:ext cx="1716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Developer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 Unit test case.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3" name="Shape 602"/>
          <p:cNvGrpSpPr/>
          <p:nvPr/>
        </p:nvGrpSpPr>
        <p:grpSpPr>
          <a:xfrm>
            <a:off x="5299939" y="2354267"/>
            <a:ext cx="387932" cy="367466"/>
            <a:chOff x="2583100" y="2973775"/>
            <a:chExt cx="461550" cy="437200"/>
          </a:xfrm>
        </p:grpSpPr>
        <p:sp>
          <p:nvSpPr>
            <p:cNvPr id="84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5582426" y="2495021"/>
            <a:ext cx="300024" cy="280222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7" name="Shape 479"/>
          <p:cNvGrpSpPr/>
          <p:nvPr/>
        </p:nvGrpSpPr>
        <p:grpSpPr>
          <a:xfrm>
            <a:off x="3250447" y="3751243"/>
            <a:ext cx="419982" cy="447596"/>
            <a:chOff x="3955900" y="2984500"/>
            <a:chExt cx="414000" cy="422525"/>
          </a:xfrm>
        </p:grpSpPr>
        <p:sp>
          <p:nvSpPr>
            <p:cNvPr id="88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1" name="Shape 472"/>
          <p:cNvGrpSpPr/>
          <p:nvPr/>
        </p:nvGrpSpPr>
        <p:grpSpPr>
          <a:xfrm>
            <a:off x="3623714" y="3908970"/>
            <a:ext cx="322182" cy="197328"/>
            <a:chOff x="3241525" y="3039450"/>
            <a:chExt cx="494600" cy="312625"/>
          </a:xfrm>
        </p:grpSpPr>
        <p:sp>
          <p:nvSpPr>
            <p:cNvPr id="92" name="Shape 47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474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Arc 3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39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91790"/>
            <a:ext cx="7175500" cy="3626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>
            <a:off x="1775341" y="4416046"/>
            <a:ext cx="4784948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Execute Integration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40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86" y="799624"/>
            <a:ext cx="7465131" cy="3697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1562986" y="4593265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Log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6362700" y="1509713"/>
            <a:ext cx="2781300" cy="31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Is the color of milk and fresh snow, the color produced by the combination of all the colors of the visible spectrum.</a:t>
            </a:r>
            <a:endParaRPr lang="en" dirty="0"/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6" y="2038873"/>
            <a:ext cx="8752425" cy="18597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2603037" y="1066534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      Re-Test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1617490" y="4136916"/>
            <a:ext cx="6007395" cy="86463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After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assigned developer fixed bug, tester re-test until bug is fixed successfully, and then change status of bug to Closed.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Arc 11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8" y="1714028"/>
            <a:ext cx="7544853" cy="2486372"/>
          </a:xfrm>
          <a:prstGeom prst="rect">
            <a:avLst/>
          </a:prstGeom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2634934" y="800075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Create 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>
            <a:off x="1915871" y="4292993"/>
            <a:ext cx="6303766" cy="66144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Tester has responsibility to write test report for each test phase.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After finishing all testing phases, Test leader creates Final Test Report.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197100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教</a:t>
            </a:r>
            <a:r>
              <a:rPr lang="ja-JP" altLang="en-US" sz="3200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ttp://growcustomer.com/business/wp-content/uploads/2015/02/icon_team-300x2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18" y="696071"/>
            <a:ext cx="2113320" cy="159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://www.tradingsikho.com/blog/wp-content/uploads/2015/07/analyze-analyz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34" y="2823006"/>
            <a:ext cx="1616183" cy="11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9"/>
          <p:cNvSpPr txBox="1"/>
          <p:nvPr/>
        </p:nvSpPr>
        <p:spPr>
          <a:xfrm>
            <a:off x="1" y="242289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Teamwork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Management Skill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32670" y="4113213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Business Analysis</a:t>
            </a:r>
            <a:endParaRPr lang="en-US" sz="2000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789899" y="4103530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2DB0E8"/>
                </a:solidFill>
              </a:rPr>
              <a:t>New Technology</a:t>
            </a:r>
            <a:endParaRPr lang="en-US" sz="2000" dirty="0">
              <a:solidFill>
                <a:srgbClr val="2DB0E8"/>
              </a:solidFill>
            </a:endParaRPr>
          </a:p>
        </p:txBody>
      </p:sp>
      <p:pic>
        <p:nvPicPr>
          <p:cNvPr id="26" name="Picture 25" descr="http://energysourcing.com/wp-content/uploads/2014/05/New_Technology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52" y="2823006"/>
            <a:ext cx="909452" cy="12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ttps://cdn2.iconfinder.com/data/icons/business-management-4/256/Teamwork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29" y="742762"/>
            <a:ext cx="1552388" cy="15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197100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grpSp>
        <p:nvGrpSpPr>
          <p:cNvPr id="14" name="Shape 523"/>
          <p:cNvGrpSpPr/>
          <p:nvPr/>
        </p:nvGrpSpPr>
        <p:grpSpPr>
          <a:xfrm>
            <a:off x="5347430" y="1433525"/>
            <a:ext cx="1359527" cy="1415999"/>
            <a:chOff x="570875" y="4322250"/>
            <a:chExt cx="443300" cy="443325"/>
          </a:xfrm>
        </p:grpSpPr>
        <p:sp>
          <p:nvSpPr>
            <p:cNvPr id="19" name="Shape 52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2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52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" name="Shape 519"/>
          <p:cNvSpPr/>
          <p:nvPr/>
        </p:nvSpPr>
        <p:spPr>
          <a:xfrm>
            <a:off x="4419262" y="3064523"/>
            <a:ext cx="1412568" cy="129763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28"/>
          <p:cNvSpPr/>
          <p:nvPr/>
        </p:nvSpPr>
        <p:spPr>
          <a:xfrm>
            <a:off x="4415680" y="2486182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176282" y="2882695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6706957" y="2712127"/>
            <a:ext cx="664462" cy="459738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0" y="2906713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0" y="649288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Jul 21</a:t>
            </a:r>
            <a:r>
              <a:rPr lang="en-US" sz="2000" baseline="30000" dirty="0" smtClean="0">
                <a:solidFill>
                  <a:schemeClr val="tx1"/>
                </a:solidFill>
              </a:rPr>
              <a:t>st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2: </a:t>
            </a:r>
            <a:r>
              <a:rPr lang="en-US" sz="2000" dirty="0" smtClean="0">
                <a:solidFill>
                  <a:schemeClr val="tx1"/>
                </a:solidFill>
              </a:rPr>
              <a:t>Jul 24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– 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1267</Words>
  <Application>Microsoft Office PowerPoint</Application>
  <PresentationFormat>On-screen Show (16:9)</PresentationFormat>
  <Paragraphs>352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8" baseType="lpstr">
      <vt:lpstr>Calibri Light</vt:lpstr>
      <vt:lpstr>Montserrat</vt:lpstr>
      <vt:lpstr>Times New Roman</vt:lpstr>
      <vt:lpstr>Palatino Linotype</vt:lpstr>
      <vt:lpstr>Wingdings</vt:lpstr>
      <vt:lpstr>Calibri</vt:lpstr>
      <vt:lpstr>Arial</vt:lpstr>
      <vt:lpstr>Sketch Gothic</vt:lpstr>
      <vt:lpstr>Verdana</vt:lpstr>
      <vt:lpstr>SimSun</vt:lpstr>
      <vt:lpstr>Source Sans Pro</vt:lpstr>
      <vt:lpstr>Lato Regular</vt:lpstr>
      <vt:lpstr>Muli</vt:lpstr>
      <vt:lpstr>Lato Light</vt:lpstr>
      <vt:lpstr>Bebas Neue</vt:lpstr>
      <vt:lpstr>ＭＳ Ｐゴシック</vt:lpstr>
      <vt:lpstr>Yu Mincho</vt:lpstr>
      <vt:lpstr>Georgia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Test Environment and Tool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113</cp:revision>
  <dcterms:modified xsi:type="dcterms:W3CDTF">2017-08-22T16:09:28Z</dcterms:modified>
</cp:coreProperties>
</file>